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23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392d5a239_0_10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392d5a239_0_10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392d5a239_0_10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6392d5a239_0_10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156b05bf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6156b05bf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6392d5a239_0_1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6392d5a239_0_1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392d5a239_0_8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6392d5a239_0_8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Lightning Talk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By: Andrew Peters, John Smolinski, James Eenhuis, Geng Sun, and Dheepak Nalluri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Product overview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s" sz="2400"/>
              <a:t>A multi point map </a:t>
            </a:r>
            <a:r>
              <a:rPr lang="es" sz="2400"/>
              <a:t>route</a:t>
            </a:r>
            <a:r>
              <a:rPr lang="es" sz="2400"/>
              <a:t> maker.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s" sz="2400"/>
              <a:t>Route can be time </a:t>
            </a:r>
            <a:r>
              <a:rPr lang="es" sz="2400"/>
              <a:t>constrained</a:t>
            </a:r>
            <a:r>
              <a:rPr lang="es" sz="2400"/>
              <a:t> and calculated.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s" sz="2400"/>
              <a:t>Overview of </a:t>
            </a:r>
            <a:r>
              <a:rPr lang="es" sz="2400"/>
              <a:t>available</a:t>
            </a:r>
            <a:r>
              <a:rPr lang="es" sz="2400"/>
              <a:t> places nearby for viewing.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User Stories</a:t>
            </a:r>
            <a:endParaRPr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s" sz="2400"/>
              <a:t>Spoke with client about desires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s" sz="2400"/>
              <a:t>Extracted stories from desires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s" sz="2400"/>
              <a:t>Developed</a:t>
            </a:r>
            <a:r>
              <a:rPr lang="es" sz="2400"/>
              <a:t> </a:t>
            </a:r>
            <a:r>
              <a:rPr lang="es" sz="2400"/>
              <a:t>diagram</a:t>
            </a:r>
            <a:r>
              <a:rPr lang="es" sz="2400"/>
              <a:t> from stories</a:t>
            </a:r>
            <a:endParaRPr sz="24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148" name="Google Shape;14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36950" y="249050"/>
            <a:ext cx="3007050" cy="464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Use Case Diagram</a:t>
            </a:r>
            <a:endParaRPr/>
          </a:p>
        </p:txBody>
      </p:sp>
      <p:sp>
        <p:nvSpPr>
          <p:cNvPr id="154" name="Google Shape;154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5" name="Google Shape;15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763" y="1422488"/>
            <a:ext cx="8392475" cy="3201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Reactive</a:t>
            </a:r>
            <a:r>
              <a:rPr lang="es"/>
              <a:t> vs machine learning</a:t>
            </a:r>
            <a:endParaRPr/>
          </a:p>
        </p:txBody>
      </p:sp>
      <p:sp>
        <p:nvSpPr>
          <p:cNvPr id="161" name="Google Shape;161;p17"/>
          <p:cNvSpPr txBox="1"/>
          <p:nvPr>
            <p:ph idx="1" type="body"/>
          </p:nvPr>
        </p:nvSpPr>
        <p:spPr>
          <a:xfrm>
            <a:off x="461250" y="1567550"/>
            <a:ext cx="78750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s" sz="2400"/>
              <a:t>Choice between a reactive system and </a:t>
            </a:r>
            <a:r>
              <a:rPr lang="es" sz="2400"/>
              <a:t>machine</a:t>
            </a:r>
            <a:r>
              <a:rPr lang="es" sz="2400"/>
              <a:t> </a:t>
            </a:r>
            <a:r>
              <a:rPr lang="es" sz="2400"/>
              <a:t>recommendation</a:t>
            </a:r>
            <a:r>
              <a:rPr lang="es" sz="2400"/>
              <a:t>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s" sz="2400"/>
              <a:t>Research</a:t>
            </a:r>
            <a:r>
              <a:rPr lang="es" sz="2400"/>
              <a:t> into machine cost and </a:t>
            </a:r>
            <a:r>
              <a:rPr lang="es" sz="2400"/>
              <a:t>benefits</a:t>
            </a:r>
            <a:r>
              <a:rPr lang="es" sz="2400"/>
              <a:t> must be carried out.</a:t>
            </a:r>
            <a:endParaRPr sz="24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Timeline</a:t>
            </a:r>
            <a:endParaRPr/>
          </a:p>
        </p:txBody>
      </p:sp>
      <p:sp>
        <p:nvSpPr>
          <p:cNvPr id="167" name="Google Shape;167;p18"/>
          <p:cNvSpPr/>
          <p:nvPr/>
        </p:nvSpPr>
        <p:spPr>
          <a:xfrm rot="-984884">
            <a:off x="7096892" y="2556505"/>
            <a:ext cx="1116820" cy="57901"/>
          </a:xfrm>
          <a:prstGeom prst="roundRect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8"/>
          <p:cNvSpPr/>
          <p:nvPr/>
        </p:nvSpPr>
        <p:spPr>
          <a:xfrm flipH="1" rot="984884">
            <a:off x="6063278" y="2556505"/>
            <a:ext cx="1116820" cy="57901"/>
          </a:xfrm>
          <a:prstGeom prst="roundRect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8"/>
          <p:cNvSpPr/>
          <p:nvPr/>
        </p:nvSpPr>
        <p:spPr>
          <a:xfrm rot="-984884">
            <a:off x="5036629" y="2556505"/>
            <a:ext cx="1116820" cy="57901"/>
          </a:xfrm>
          <a:prstGeom prst="roundRect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8"/>
          <p:cNvSpPr/>
          <p:nvPr/>
        </p:nvSpPr>
        <p:spPr>
          <a:xfrm flipH="1" rot="984884">
            <a:off x="4005984" y="2556505"/>
            <a:ext cx="1116820" cy="57901"/>
          </a:xfrm>
          <a:prstGeom prst="roundRect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8"/>
          <p:cNvSpPr/>
          <p:nvPr/>
        </p:nvSpPr>
        <p:spPr>
          <a:xfrm rot="-984884">
            <a:off x="2983463" y="2556505"/>
            <a:ext cx="1116820" cy="57901"/>
          </a:xfrm>
          <a:prstGeom prst="roundRect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8"/>
          <p:cNvSpPr/>
          <p:nvPr/>
        </p:nvSpPr>
        <p:spPr>
          <a:xfrm flipH="1" rot="984884">
            <a:off x="1952807" y="2556505"/>
            <a:ext cx="1116820" cy="57901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8"/>
          <p:cNvSpPr/>
          <p:nvPr/>
        </p:nvSpPr>
        <p:spPr>
          <a:xfrm rot="-984884">
            <a:off x="930286" y="2556505"/>
            <a:ext cx="1116820" cy="57901"/>
          </a:xfrm>
          <a:prstGeom prst="roundRect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4" name="Google Shape;174;p18"/>
          <p:cNvGrpSpPr/>
          <p:nvPr/>
        </p:nvGrpSpPr>
        <p:grpSpPr>
          <a:xfrm>
            <a:off x="1140195" y="1295457"/>
            <a:ext cx="1712700" cy="1246754"/>
            <a:chOff x="1072790" y="1221570"/>
            <a:chExt cx="1712700" cy="1246754"/>
          </a:xfrm>
        </p:grpSpPr>
        <p:sp>
          <p:nvSpPr>
            <p:cNvPr id="175" name="Google Shape;175;p18"/>
            <p:cNvSpPr/>
            <p:nvPr/>
          </p:nvSpPr>
          <p:spPr>
            <a:xfrm>
              <a:off x="1072790" y="1221570"/>
              <a:ext cx="1712700" cy="703500"/>
            </a:xfrm>
            <a:prstGeom prst="roundRect">
              <a:avLst>
                <a:gd fmla="val 4485" name="adj"/>
              </a:avLst>
            </a:prstGeom>
            <a:solidFill>
              <a:srgbClr val="701C7F"/>
            </a:solidFill>
            <a:ln cap="flat" cmpd="sng" w="9525">
              <a:solidFill>
                <a:srgbClr val="8585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8"/>
            <p:cNvSpPr txBox="1"/>
            <p:nvPr/>
          </p:nvSpPr>
          <p:spPr>
            <a:xfrm>
              <a:off x="1579860" y="1986924"/>
              <a:ext cx="6969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s" sz="8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Oct 3 2019</a:t>
              </a:r>
              <a:endParaRPr b="1"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7" name="Google Shape;177;p18"/>
            <p:cNvSpPr/>
            <p:nvPr/>
          </p:nvSpPr>
          <p:spPr>
            <a:xfrm rot="10800000">
              <a:off x="1884115" y="1920663"/>
              <a:ext cx="90000" cy="67500"/>
            </a:xfrm>
            <a:prstGeom prst="triangle">
              <a:avLst>
                <a:gd fmla="val 50000" name="adj"/>
              </a:avLst>
            </a:prstGeom>
            <a:solidFill>
              <a:srgbClr val="701C7F"/>
            </a:solidFill>
            <a:ln cap="flat" cmpd="sng" w="9525">
              <a:solidFill>
                <a:srgbClr val="8585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8"/>
            <p:cNvSpPr txBox="1"/>
            <p:nvPr/>
          </p:nvSpPr>
          <p:spPr>
            <a:xfrm>
              <a:off x="1117040" y="1258770"/>
              <a:ext cx="1624200" cy="624600"/>
            </a:xfrm>
            <a:prstGeom prst="rect">
              <a:avLst/>
            </a:prstGeom>
            <a:solidFill>
              <a:srgbClr val="0B5394"/>
            </a:solidFill>
            <a:ln cap="flat" cmpd="sng" w="9525">
              <a:solidFill>
                <a:srgbClr val="8585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s" sz="8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Design document version 1 and team website version 1 done</a:t>
              </a:r>
              <a:endParaRPr sz="800">
                <a:solidFill>
                  <a:srgbClr val="FFFFFF"/>
                </a:solidFill>
              </a:endParaRPr>
            </a:p>
          </p:txBody>
        </p:sp>
        <p:sp>
          <p:nvSpPr>
            <p:cNvPr id="179" name="Google Shape;179;p18"/>
            <p:cNvSpPr/>
            <p:nvPr/>
          </p:nvSpPr>
          <p:spPr>
            <a:xfrm rot="-1789476">
              <a:off x="1846080" y="2278597"/>
              <a:ext cx="160451" cy="160451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8585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0" name="Google Shape;180;p18"/>
          <p:cNvGrpSpPr/>
          <p:nvPr/>
        </p:nvGrpSpPr>
        <p:grpSpPr>
          <a:xfrm>
            <a:off x="3185940" y="1295457"/>
            <a:ext cx="1712700" cy="1246754"/>
            <a:chOff x="3123140" y="1221570"/>
            <a:chExt cx="1712700" cy="1246754"/>
          </a:xfrm>
        </p:grpSpPr>
        <p:sp>
          <p:nvSpPr>
            <p:cNvPr id="181" name="Google Shape;181;p18"/>
            <p:cNvSpPr/>
            <p:nvPr/>
          </p:nvSpPr>
          <p:spPr>
            <a:xfrm rot="-1789476">
              <a:off x="3899258" y="2278597"/>
              <a:ext cx="160451" cy="160451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8585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8"/>
            <p:cNvSpPr txBox="1"/>
            <p:nvPr/>
          </p:nvSpPr>
          <p:spPr>
            <a:xfrm>
              <a:off x="3583326" y="1987538"/>
              <a:ext cx="7923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s" sz="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Dec 3 2019</a:t>
              </a:r>
              <a:endParaRPr b="1"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3" name="Google Shape;183;p18"/>
            <p:cNvSpPr/>
            <p:nvPr/>
          </p:nvSpPr>
          <p:spPr>
            <a:xfrm>
              <a:off x="3123140" y="1221570"/>
              <a:ext cx="1712700" cy="703500"/>
            </a:xfrm>
            <a:prstGeom prst="roundRect">
              <a:avLst>
                <a:gd fmla="val 4485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8"/>
            <p:cNvSpPr/>
            <p:nvPr/>
          </p:nvSpPr>
          <p:spPr>
            <a:xfrm rot="10800000">
              <a:off x="3934465" y="1920663"/>
              <a:ext cx="90000" cy="67500"/>
            </a:xfrm>
            <a:prstGeom prst="triangle">
              <a:avLst>
                <a:gd fmla="val 50000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8"/>
            <p:cNvSpPr txBox="1"/>
            <p:nvPr/>
          </p:nvSpPr>
          <p:spPr>
            <a:xfrm>
              <a:off x="3167390" y="1258770"/>
              <a:ext cx="1624200" cy="624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s" sz="8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Final design document done and final team web done</a:t>
              </a:r>
              <a:endParaRPr sz="8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86" name="Google Shape;186;p18"/>
          <p:cNvGrpSpPr/>
          <p:nvPr/>
        </p:nvGrpSpPr>
        <p:grpSpPr>
          <a:xfrm>
            <a:off x="5253495" y="1295457"/>
            <a:ext cx="1712700" cy="1246754"/>
            <a:chOff x="5201245" y="1221570"/>
            <a:chExt cx="1712700" cy="1246754"/>
          </a:xfrm>
        </p:grpSpPr>
        <p:sp>
          <p:nvSpPr>
            <p:cNvPr id="187" name="Google Shape;187;p18"/>
            <p:cNvSpPr/>
            <p:nvPr/>
          </p:nvSpPr>
          <p:spPr>
            <a:xfrm rot="-1789476">
              <a:off x="5977648" y="2278597"/>
              <a:ext cx="160451" cy="160451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8585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18"/>
            <p:cNvSpPr txBox="1"/>
            <p:nvPr/>
          </p:nvSpPr>
          <p:spPr>
            <a:xfrm>
              <a:off x="5721781" y="1986924"/>
              <a:ext cx="6969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s" sz="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April 2020</a:t>
              </a:r>
              <a:endParaRPr b="1"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9" name="Google Shape;189;p18"/>
            <p:cNvSpPr/>
            <p:nvPr/>
          </p:nvSpPr>
          <p:spPr>
            <a:xfrm>
              <a:off x="5201245" y="1221570"/>
              <a:ext cx="1712700" cy="703500"/>
            </a:xfrm>
            <a:prstGeom prst="roundRect">
              <a:avLst>
                <a:gd fmla="val 4485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8"/>
            <p:cNvSpPr/>
            <p:nvPr/>
          </p:nvSpPr>
          <p:spPr>
            <a:xfrm rot="10800000">
              <a:off x="6012570" y="1920663"/>
              <a:ext cx="90000" cy="67500"/>
            </a:xfrm>
            <a:prstGeom prst="triangle">
              <a:avLst>
                <a:gd fmla="val 50000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8"/>
            <p:cNvSpPr txBox="1"/>
            <p:nvPr/>
          </p:nvSpPr>
          <p:spPr>
            <a:xfrm>
              <a:off x="5245495" y="1258770"/>
              <a:ext cx="1624200" cy="624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s" sz="800">
                  <a:solidFill>
                    <a:srgbClr val="5E5E5E"/>
                  </a:solidFill>
                </a:rPr>
                <a:t>Integration testing for the system </a:t>
              </a:r>
              <a:endParaRPr sz="800">
                <a:solidFill>
                  <a:srgbClr val="5E5E5E"/>
                </a:solidFill>
              </a:endParaRPr>
            </a:p>
          </p:txBody>
        </p:sp>
      </p:grpSp>
      <p:grpSp>
        <p:nvGrpSpPr>
          <p:cNvPr id="192" name="Google Shape;192;p18"/>
          <p:cNvGrpSpPr/>
          <p:nvPr/>
        </p:nvGrpSpPr>
        <p:grpSpPr>
          <a:xfrm>
            <a:off x="6278353" y="2617313"/>
            <a:ext cx="1712700" cy="1230715"/>
            <a:chOff x="6282830" y="2543425"/>
            <a:chExt cx="1712700" cy="1230715"/>
          </a:xfrm>
        </p:grpSpPr>
        <p:sp>
          <p:nvSpPr>
            <p:cNvPr id="193" name="Google Shape;193;p18"/>
            <p:cNvSpPr/>
            <p:nvPr/>
          </p:nvSpPr>
          <p:spPr>
            <a:xfrm rot="-1789476">
              <a:off x="7058947" y="2572699"/>
              <a:ext cx="160451" cy="160451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8585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8"/>
            <p:cNvSpPr txBox="1"/>
            <p:nvPr/>
          </p:nvSpPr>
          <p:spPr>
            <a:xfrm>
              <a:off x="6782819" y="2737212"/>
              <a:ext cx="6969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s" sz="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May 2020</a:t>
              </a:r>
              <a:endParaRPr b="1"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5" name="Google Shape;195;p18"/>
            <p:cNvSpPr/>
            <p:nvPr/>
          </p:nvSpPr>
          <p:spPr>
            <a:xfrm>
              <a:off x="6282830" y="3070640"/>
              <a:ext cx="1712700" cy="703500"/>
            </a:xfrm>
            <a:prstGeom prst="roundRect">
              <a:avLst>
                <a:gd fmla="val 4485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8"/>
            <p:cNvSpPr txBox="1"/>
            <p:nvPr/>
          </p:nvSpPr>
          <p:spPr>
            <a:xfrm>
              <a:off x="6327080" y="3107840"/>
              <a:ext cx="1624200" cy="624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s" sz="8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Complete final documentation, bug fixing and testing</a:t>
              </a:r>
              <a:endParaRPr sz="800">
                <a:solidFill>
                  <a:srgbClr val="5E5E5E"/>
                </a:solidFill>
              </a:endParaRPr>
            </a:p>
          </p:txBody>
        </p:sp>
        <p:sp>
          <p:nvSpPr>
            <p:cNvPr id="197" name="Google Shape;197;p18"/>
            <p:cNvSpPr/>
            <p:nvPr/>
          </p:nvSpPr>
          <p:spPr>
            <a:xfrm>
              <a:off x="7094180" y="3005991"/>
              <a:ext cx="90000" cy="67500"/>
            </a:xfrm>
            <a:prstGeom prst="triangle">
              <a:avLst>
                <a:gd fmla="val 50000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8" name="Google Shape;198;p18"/>
          <p:cNvGrpSpPr/>
          <p:nvPr/>
        </p:nvGrpSpPr>
        <p:grpSpPr>
          <a:xfrm>
            <a:off x="4227940" y="2617313"/>
            <a:ext cx="1712700" cy="1230715"/>
            <a:chOff x="4165140" y="2543425"/>
            <a:chExt cx="1712700" cy="1230715"/>
          </a:xfrm>
        </p:grpSpPr>
        <p:sp>
          <p:nvSpPr>
            <p:cNvPr id="199" name="Google Shape;199;p18"/>
            <p:cNvSpPr/>
            <p:nvPr/>
          </p:nvSpPr>
          <p:spPr>
            <a:xfrm rot="-1789476">
              <a:off x="4941257" y="2572699"/>
              <a:ext cx="160451" cy="160451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8585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8"/>
            <p:cNvSpPr txBox="1"/>
            <p:nvPr/>
          </p:nvSpPr>
          <p:spPr>
            <a:xfrm>
              <a:off x="4665129" y="2737212"/>
              <a:ext cx="6969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s" sz="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Jan 2020</a:t>
              </a:r>
              <a:endParaRPr b="1"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1" name="Google Shape;201;p18"/>
            <p:cNvSpPr/>
            <p:nvPr/>
          </p:nvSpPr>
          <p:spPr>
            <a:xfrm>
              <a:off x="4165140" y="3070640"/>
              <a:ext cx="1712700" cy="703500"/>
            </a:xfrm>
            <a:prstGeom prst="roundRect">
              <a:avLst>
                <a:gd fmla="val 4485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8"/>
            <p:cNvSpPr txBox="1"/>
            <p:nvPr/>
          </p:nvSpPr>
          <p:spPr>
            <a:xfrm>
              <a:off x="4209390" y="3107840"/>
              <a:ext cx="1624200" cy="624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s" sz="8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Prototyping for individual systems and beta UI design system</a:t>
              </a:r>
              <a:endParaRPr sz="800">
                <a:solidFill>
                  <a:srgbClr val="5E5E5E"/>
                </a:solidFill>
              </a:endParaRPr>
            </a:p>
          </p:txBody>
        </p:sp>
        <p:sp>
          <p:nvSpPr>
            <p:cNvPr id="203" name="Google Shape;203;p18"/>
            <p:cNvSpPr/>
            <p:nvPr/>
          </p:nvSpPr>
          <p:spPr>
            <a:xfrm>
              <a:off x="4976490" y="3005991"/>
              <a:ext cx="90000" cy="67500"/>
            </a:xfrm>
            <a:prstGeom prst="triangle">
              <a:avLst>
                <a:gd fmla="val 50000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4" name="Google Shape;204;p18"/>
          <p:cNvGrpSpPr/>
          <p:nvPr/>
        </p:nvGrpSpPr>
        <p:grpSpPr>
          <a:xfrm>
            <a:off x="2171665" y="2617313"/>
            <a:ext cx="1718575" cy="1240115"/>
            <a:chOff x="3651290" y="1297700"/>
            <a:chExt cx="1718575" cy="1240115"/>
          </a:xfrm>
        </p:grpSpPr>
        <p:sp>
          <p:nvSpPr>
            <p:cNvPr id="205" name="Google Shape;205;p18"/>
            <p:cNvSpPr/>
            <p:nvPr/>
          </p:nvSpPr>
          <p:spPr>
            <a:xfrm rot="-1789476">
              <a:off x="4425957" y="1326974"/>
              <a:ext cx="160451" cy="160451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8585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8"/>
            <p:cNvSpPr txBox="1"/>
            <p:nvPr/>
          </p:nvSpPr>
          <p:spPr>
            <a:xfrm>
              <a:off x="4118725" y="1537513"/>
              <a:ext cx="7749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s" sz="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Oct 31, 2019</a:t>
              </a:r>
              <a:endParaRPr b="1"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7" name="Google Shape;207;p18"/>
            <p:cNvSpPr/>
            <p:nvPr/>
          </p:nvSpPr>
          <p:spPr>
            <a:xfrm>
              <a:off x="3657165" y="1834315"/>
              <a:ext cx="1712700" cy="703500"/>
            </a:xfrm>
            <a:prstGeom prst="roundRect">
              <a:avLst>
                <a:gd fmla="val 4485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18"/>
            <p:cNvSpPr txBox="1"/>
            <p:nvPr/>
          </p:nvSpPr>
          <p:spPr>
            <a:xfrm>
              <a:off x="3651290" y="1801990"/>
              <a:ext cx="1624200" cy="624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s" sz="8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Design document version 2 done</a:t>
              </a:r>
              <a:endParaRPr sz="800">
                <a:solidFill>
                  <a:srgbClr val="5E5E5E"/>
                </a:solidFill>
              </a:endParaRPr>
            </a:p>
          </p:txBody>
        </p:sp>
        <p:sp>
          <p:nvSpPr>
            <p:cNvPr id="209" name="Google Shape;209;p18"/>
            <p:cNvSpPr/>
            <p:nvPr/>
          </p:nvSpPr>
          <p:spPr>
            <a:xfrm>
              <a:off x="4464775" y="1721212"/>
              <a:ext cx="97500" cy="113100"/>
            </a:xfrm>
            <a:prstGeom prst="triangle">
              <a:avLst>
                <a:gd fmla="val 52094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